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98" r:id="rId3"/>
    <p:sldId id="297" r:id="rId4"/>
    <p:sldId id="302" r:id="rId5"/>
    <p:sldId id="301" r:id="rId6"/>
    <p:sldId id="303" r:id="rId7"/>
    <p:sldId id="305" r:id="rId8"/>
    <p:sldId id="304" r:id="rId9"/>
    <p:sldId id="306" r:id="rId10"/>
    <p:sldId id="307" r:id="rId11"/>
    <p:sldId id="308" r:id="rId12"/>
    <p:sldId id="309" r:id="rId13"/>
    <p:sldId id="310" r:id="rId14"/>
    <p:sldId id="311" r:id="rId15"/>
    <p:sldId id="312" r:id="rId16"/>
    <p:sldId id="313" r:id="rId17"/>
    <p:sldId id="314" r:id="rId18"/>
    <p:sldId id="315" r:id="rId19"/>
    <p:sldId id="316" r:id="rId20"/>
    <p:sldId id="317" r:id="rId21"/>
    <p:sldId id="318" r:id="rId22"/>
    <p:sldId id="320" r:id="rId23"/>
    <p:sldId id="321" r:id="rId24"/>
    <p:sldId id="319" r:id="rId25"/>
    <p:sldId id="322" r:id="rId26"/>
    <p:sldId id="323" r:id="rId27"/>
    <p:sldId id="324" r:id="rId28"/>
    <p:sldId id="285" r:id="rId29"/>
  </p:sldIdLst>
  <p:sldSz cx="24384000" cy="13716000"/>
  <p:notesSz cx="6858000" cy="9144000"/>
  <p:defaultTextStyle>
    <a:defPPr>
      <a:defRPr lang="zh-CN"/>
    </a:defPPr>
    <a:lvl1pPr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1pPr>
    <a:lvl2pPr marL="457200" indent="-2286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2pPr>
    <a:lvl3pPr marL="914400" indent="-4572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3pPr>
    <a:lvl4pPr marL="1371600" indent="-6858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4pPr>
    <a:lvl5pPr marL="1828800" indent="-9144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5pPr>
    <a:lvl6pPr marL="22860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6pPr>
    <a:lvl7pPr marL="27432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7pPr>
    <a:lvl8pPr marL="32004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8pPr>
    <a:lvl9pPr marL="36576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</p:showPr>
  <p:clrMru>
    <a:srgbClr val="FF0000"/>
  </p:clrMru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14" autoAdjust="0"/>
    <p:restoredTop sz="94660"/>
  </p:normalViewPr>
  <p:slideViewPr>
    <p:cSldViewPr>
      <p:cViewPr varScale="1">
        <p:scale>
          <a:sx n="37" d="100"/>
          <a:sy n="37" d="100"/>
        </p:scale>
        <p:origin x="-264" y="-138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B11652-2B81-421F-9062-61EC00CFFE60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2387600" y="6045200"/>
            <a:ext cx="19621500" cy="889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8BAB1D-1347-4745-BB90-E74C25EC4A1F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3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A1FF66-849B-48CD-A2B4-8B98FD40EC51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2364DC-75D3-4DFE-B6A2-1631B00D8B42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032672-2789-41A7-A0F6-69EB80979F3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D6C6F4-66B8-4F49-9221-A9E72E8BBAD5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28969A-23F3-435F-9FF0-9F9A67A8E6EC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260145-AE15-48ED-8F0B-6A1B1EC78A06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FB32F8-FAB5-44DA-9CB5-6B290E25297D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A8698B-7129-4BC4-8964-F4D495A329B5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13169900" y="3238500"/>
            <a:ext cx="9525000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5EBFFE-A251-404B-A1E2-337777DFDDA4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AB4D2F-0A3B-432D-AFF2-9EB2F5BBB29B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85" name="Shape 85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5" name="Shape 4"/>
          <p:cNvSpPr>
            <a:spLocks noGrp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92AD4A-5046-4A1D-8CE5-7CF463ED4AB1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hape 2"/>
          <p:cNvSpPr>
            <a:spLocks noGrp="1"/>
          </p:cNvSpPr>
          <p:nvPr>
            <p:ph type="title"/>
          </p:nvPr>
        </p:nvSpPr>
        <p:spPr bwMode="auto">
          <a:xfrm>
            <a:off x="1689100" y="952500"/>
            <a:ext cx="21005800" cy="22860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Helvetica Light"/>
              </a:rPr>
              <a:t>标题文本</a:t>
            </a:r>
          </a:p>
        </p:txBody>
      </p:sp>
      <p:sp>
        <p:nvSpPr>
          <p:cNvPr id="1027" name="Shape 3"/>
          <p:cNvSpPr>
            <a:spLocks noGrp="1"/>
          </p:cNvSpPr>
          <p:nvPr>
            <p:ph type="body" idx="1"/>
          </p:nvPr>
        </p:nvSpPr>
        <p:spPr bwMode="auto">
          <a:xfrm>
            <a:off x="1689100" y="3238500"/>
            <a:ext cx="21005800" cy="92075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1</a:t>
            </a:r>
          </a:p>
          <a:p>
            <a:pPr lvl="1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2</a:t>
            </a:r>
          </a:p>
          <a:p>
            <a:pPr lvl="2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3</a:t>
            </a:r>
          </a:p>
          <a:p>
            <a:pPr lvl="3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4</a:t>
            </a:r>
          </a:p>
          <a:p>
            <a:pPr lvl="4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07838" y="13081000"/>
            <a:ext cx="558800" cy="46672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 fontAlgn="auto" hangingPunct="0">
              <a:spcBef>
                <a:spcPts val="0"/>
              </a:spcBef>
              <a:spcAft>
                <a:spcPts val="0"/>
              </a:spcAft>
              <a:defRPr sz="2400" ker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05BB052-FB3F-4588-BCB9-367CA434BAC4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p:transition spd="med"/>
  <p:txStyles>
    <p:titleStyle>
      <a:lvl1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1pPr>
      <a:lvl2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2pPr>
      <a:lvl3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3pPr>
      <a:lvl4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4pPr>
      <a:lvl5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1pPr>
      <a:lvl2pPr marL="1270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2pPr>
      <a:lvl3pPr marL="190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3pPr>
      <a:lvl4pPr marL="2540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4pPr>
      <a:lvl5pPr marL="317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8575" y="-171450"/>
            <a:ext cx="24441150" cy="15274925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6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911600" y="-1927225"/>
            <a:ext cx="21518563" cy="161115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7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346200" y="-428625"/>
            <a:ext cx="11014075" cy="14971713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8" name="pasted-image.tiff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9877088" y="10466388"/>
            <a:ext cx="3208337" cy="211455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6389" name="Shape 123"/>
          <p:cNvSpPr>
            <a:spLocks noChangeArrowheads="1"/>
          </p:cNvSpPr>
          <p:nvPr/>
        </p:nvSpPr>
        <p:spPr bwMode="auto">
          <a:xfrm>
            <a:off x="7745413" y="4589463"/>
            <a:ext cx="2184400" cy="13509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wrap="none" lIns="50800" tIns="50800" rIns="50800" bIns="50800" anchor="ctr">
            <a:spAutoFit/>
          </a:bodyPr>
          <a:lstStyle/>
          <a:p>
            <a:pPr algn="ctr" hangingPunct="0"/>
            <a:r>
              <a:rPr lang="zh-CN" altLang="en-US" sz="8200">
                <a:solidFill>
                  <a:srgbClr val="FFFFFF"/>
                </a:solidFill>
                <a:latin typeface="Helvetica Light"/>
              </a:rPr>
              <a:t>数组</a:t>
            </a:r>
          </a:p>
        </p:txBody>
      </p:sp>
      <p:pic>
        <p:nvPicPr>
          <p:cNvPr id="16390" name="pasted-image.tiff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606550" y="3544888"/>
            <a:ext cx="18000663" cy="3595687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6391" name="Shape 125"/>
          <p:cNvSpPr>
            <a:spLocks noChangeArrowheads="1"/>
          </p:cNvSpPr>
          <p:nvPr/>
        </p:nvSpPr>
        <p:spPr bwMode="auto">
          <a:xfrm>
            <a:off x="5145088" y="6011863"/>
            <a:ext cx="7620000" cy="80962"/>
          </a:xfrm>
          <a:prstGeom prst="rect">
            <a:avLst/>
          </a:prstGeom>
          <a:solidFill>
            <a:srgbClr val="FFFFFF"/>
          </a:solidFill>
          <a:ln w="12700">
            <a:noFill/>
            <a:miter lim="400000"/>
            <a:headEnd/>
            <a:tailEnd/>
          </a:ln>
        </p:spPr>
        <p:txBody>
          <a:bodyPr lIns="50800" tIns="50800" rIns="50800" bIns="50800" anchor="ctr"/>
          <a:lstStyle/>
          <a:p>
            <a:pPr algn="ctr" hangingPunct="0"/>
            <a:endParaRPr lang="zh-CN" altLang="en-US" sz="3200">
              <a:solidFill>
                <a:srgbClr val="FFFFFF"/>
              </a:solidFill>
              <a:latin typeface="Helvetica Light"/>
            </a:endParaRPr>
          </a:p>
        </p:txBody>
      </p:sp>
      <p:sp>
        <p:nvSpPr>
          <p:cNvPr id="16392" name="Shape 126"/>
          <p:cNvSpPr>
            <a:spLocks noChangeArrowheads="1"/>
          </p:cNvSpPr>
          <p:nvPr/>
        </p:nvSpPr>
        <p:spPr bwMode="auto">
          <a:xfrm>
            <a:off x="5426075" y="6380163"/>
            <a:ext cx="2552700" cy="706437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wrap="none" lIns="50800" tIns="50800" rIns="50800" bIns="50800" anchor="ctr">
            <a:spAutoFit/>
          </a:bodyPr>
          <a:lstStyle/>
          <a:p>
            <a:pPr hangingPunct="0"/>
            <a:r>
              <a:rPr lang="zh-CN" altLang="en-US" sz="4800">
                <a:solidFill>
                  <a:srgbClr val="FFFFFF"/>
                </a:solidFill>
                <a:latin typeface="Helvetica Light"/>
              </a:rPr>
              <a:t>课程介绍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5602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5603" name="Text Box 4"/>
          <p:cNvSpPr txBox="1">
            <a:spLocks noChangeArrowheads="1"/>
          </p:cNvSpPr>
          <p:nvPr/>
        </p:nvSpPr>
        <p:spPr bwMode="auto">
          <a:xfrm>
            <a:off x="1966913" y="2320925"/>
            <a:ext cx="213868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(4)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数组的空位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604" name="Text Box 5"/>
          <p:cNvSpPr txBox="1">
            <a:spLocks noChangeArrowheads="1"/>
          </p:cNvSpPr>
          <p:nvPr/>
        </p:nvSpPr>
        <p:spPr bwMode="auto">
          <a:xfrm>
            <a:off x="2019300" y="3203575"/>
            <a:ext cx="20974050" cy="740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当数组的某个位置是空元素，即两个逗号之间没有任何值，我们称该数组存在空位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(hole)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countryNameArr = ['China','','Japan'];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countryNameArr.length//3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有趣的是：如果最后一个元素后面有逗号，这种情况并不会产生空位。也就是说最后一个元素后面的逗号有和没有结果都是一样的。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当然这种写法并不推荐。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countryName = ['China','American','Japan',];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countryName.length//3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6626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6627" name="Text Box 4"/>
          <p:cNvSpPr txBox="1">
            <a:spLocks noChangeArrowheads="1"/>
          </p:cNvSpPr>
          <p:nvPr/>
        </p:nvSpPr>
        <p:spPr bwMode="auto">
          <a:xfrm>
            <a:off x="1966913" y="2320925"/>
            <a:ext cx="213868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(5)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数组的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删除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</a:t>
            </a:r>
          </a:p>
        </p:txBody>
      </p:sp>
      <p:sp>
        <p:nvSpPr>
          <p:cNvPr id="26628" name="Text Box 5"/>
          <p:cNvSpPr txBox="1">
            <a:spLocks noChangeArrowheads="1"/>
          </p:cNvSpPr>
          <p:nvPr/>
        </p:nvSpPr>
        <p:spPr bwMode="auto">
          <a:xfrm>
            <a:off x="2019300" y="3203575"/>
            <a:ext cx="20397788" cy="131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delete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命令能够删除数组中的元素的值，从而形成空位。但是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delete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命令并不会影响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length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的属性。</a:t>
            </a:r>
          </a:p>
        </p:txBody>
      </p:sp>
      <p:sp>
        <p:nvSpPr>
          <p:cNvPr id="26629" name="Text Box 9"/>
          <p:cNvSpPr txBox="1">
            <a:spLocks noChangeArrowheads="1"/>
          </p:cNvSpPr>
          <p:nvPr/>
        </p:nvSpPr>
        <p:spPr bwMode="auto">
          <a:xfrm>
            <a:off x="4810125" y="5489575"/>
            <a:ext cx="14077950" cy="2530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girlFriends = ['ZhangTianAi','LiuShiShi','SomeOne'];</a:t>
            </a:r>
          </a:p>
          <a:p>
            <a:pPr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delete girlFriends[1];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console.log(girlFriends.length);//3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console.log(girlFriends); //["ZhangTianAi", 2: "SomeOne"]</a:t>
            </a:r>
          </a:p>
        </p:txBody>
      </p:sp>
      <p:sp>
        <p:nvSpPr>
          <p:cNvPr id="26630" name="Text Box 10"/>
          <p:cNvSpPr txBox="1">
            <a:spLocks noChangeArrowheads="1"/>
          </p:cNvSpPr>
          <p:nvPr/>
        </p:nvSpPr>
        <p:spPr bwMode="auto">
          <a:xfrm>
            <a:off x="2306638" y="9394825"/>
            <a:ext cx="2075815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delete</a:t>
            </a:r>
            <a:r>
              <a:rPr lang="zh-CN" altLang="en-US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命令在使用的时候，是根据数组下标来对指定数组的值进行删除的。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49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7650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7651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3.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数组的调用</a:t>
            </a:r>
          </a:p>
        </p:txBody>
      </p:sp>
      <p:sp>
        <p:nvSpPr>
          <p:cNvPr id="27652" name="Text Box 7"/>
          <p:cNvSpPr txBox="1">
            <a:spLocks noChangeArrowheads="1"/>
          </p:cNvSpPr>
          <p:nvPr/>
        </p:nvSpPr>
        <p:spPr bwMode="auto">
          <a:xfrm>
            <a:off x="2254250" y="3689350"/>
            <a:ext cx="21386800" cy="557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数组的调用实际上指的是数组元素的调用。数组元素通过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数组名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+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下标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的方式来进行访问。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girlFriends = ['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张天爱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','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李贞贤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','SomeOne'];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今天朕就选你侍寝吧，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'+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girlFriends[0]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张天爱：爱死你了皇上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')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：数组元素一次只能访问一个，不能一次连续访问多个数组元素。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8674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8675" name="Shape 131"/>
          <p:cNvSpPr>
            <a:spLocks noChangeArrowheads="1"/>
          </p:cNvSpPr>
          <p:nvPr/>
        </p:nvSpPr>
        <p:spPr bwMode="auto">
          <a:xfrm>
            <a:off x="2111375" y="224948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4.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数组的方法</a:t>
            </a:r>
          </a:p>
        </p:txBody>
      </p:sp>
      <p:sp>
        <p:nvSpPr>
          <p:cNvPr id="28676" name="Text Box 7"/>
          <p:cNvSpPr txBox="1">
            <a:spLocks noChangeArrowheads="1"/>
          </p:cNvSpPr>
          <p:nvPr/>
        </p:nvSpPr>
        <p:spPr bwMode="auto">
          <a:xfrm>
            <a:off x="2254250" y="3544888"/>
            <a:ext cx="21386800" cy="984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javascript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为数组提供了很多方法，方便开发者更好的使用数组。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</a:rPr>
              <a:t>	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</a:rPr>
              <a:t>(</a:t>
            </a:r>
            <a:r>
              <a:rPr lang="en-US" altLang="zh-CN" sz="4000">
                <a:solidFill>
                  <a:schemeClr val="tx2"/>
                </a:solidFill>
              </a:rPr>
              <a:t>1)</a:t>
            </a:r>
            <a:r>
              <a:rPr lang="zh-CN" altLang="zh-CN" sz="4000">
                <a:solidFill>
                  <a:schemeClr val="tx2"/>
                </a:solidFill>
              </a:rPr>
              <a:t>isArray:</a:t>
            </a:r>
            <a:r>
              <a:rPr lang="zh-CN" altLang="en-US" sz="4000">
                <a:solidFill>
                  <a:schemeClr val="tx2"/>
                </a:solidFill>
              </a:rPr>
              <a:t>判断是否为数组</a:t>
            </a:r>
            <a:endParaRPr lang="zh-CN" altLang="zh-CN" sz="4000">
              <a:solidFill>
                <a:schemeClr val="tx2"/>
              </a:solidFill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</a:rPr>
              <a:t>(2)</a:t>
            </a:r>
            <a:r>
              <a:rPr lang="zh-CN" altLang="zh-CN" sz="4000">
                <a:solidFill>
                  <a:schemeClr val="tx2"/>
                </a:solidFill>
              </a:rPr>
              <a:t>valueOf:返回数组本身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</a:rPr>
              <a:t>(</a:t>
            </a:r>
            <a:r>
              <a:rPr lang="en-US" altLang="zh-CN" sz="4000">
                <a:solidFill>
                  <a:schemeClr val="tx2"/>
                </a:solidFill>
              </a:rPr>
              <a:t>3)</a:t>
            </a:r>
            <a:r>
              <a:rPr lang="zh-CN" altLang="zh-CN" sz="4000">
                <a:solidFill>
                  <a:schemeClr val="tx2"/>
                </a:solidFill>
              </a:rPr>
              <a:t>toString:将数组以字符串的形式返回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</a:rPr>
              <a:t>(</a:t>
            </a:r>
            <a:r>
              <a:rPr lang="en-US" altLang="zh-CN" sz="4000">
                <a:solidFill>
                  <a:schemeClr val="tx2"/>
                </a:solidFill>
              </a:rPr>
              <a:t>4)</a:t>
            </a:r>
            <a:r>
              <a:rPr lang="zh-CN" altLang="zh-CN" sz="4000">
                <a:solidFill>
                  <a:schemeClr val="tx2"/>
                </a:solidFill>
              </a:rPr>
              <a:t>push:向数组末尾追加数据,返回当前数组的长度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</a:rPr>
              <a:t>(</a:t>
            </a:r>
            <a:r>
              <a:rPr lang="en-US" altLang="zh-CN" sz="4000">
                <a:solidFill>
                  <a:schemeClr val="tx2"/>
                </a:solidFill>
              </a:rPr>
              <a:t>5)</a:t>
            </a:r>
            <a:r>
              <a:rPr lang="zh-CN" altLang="zh-CN" sz="4000">
                <a:solidFill>
                  <a:schemeClr val="tx2"/>
                </a:solidFill>
              </a:rPr>
              <a:t>pop:删除数组最后一个元素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</a:rPr>
              <a:t>(</a:t>
            </a:r>
            <a:r>
              <a:rPr lang="en-US" altLang="zh-CN" sz="4000">
                <a:solidFill>
                  <a:schemeClr val="tx2"/>
                </a:solidFill>
              </a:rPr>
              <a:t>6)</a:t>
            </a:r>
            <a:r>
              <a:rPr lang="zh-CN" altLang="zh-CN" sz="4000">
                <a:solidFill>
                  <a:schemeClr val="tx2"/>
                </a:solidFill>
              </a:rPr>
              <a:t>join:将数组转换为字符串</a:t>
            </a:r>
            <a:r>
              <a:rPr lang="zh-CN" altLang="en-US" sz="4000">
                <a:solidFill>
                  <a:schemeClr val="tx2"/>
                </a:solidFill>
              </a:rPr>
              <a:t>，默认</a:t>
            </a:r>
            <a:r>
              <a:rPr lang="zh-CN" altLang="zh-CN" sz="4000">
                <a:solidFill>
                  <a:schemeClr val="tx2"/>
                </a:solidFill>
              </a:rPr>
              <a:t>按逗号隔开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</a:rPr>
              <a:t>(</a:t>
            </a:r>
            <a:r>
              <a:rPr lang="en-US" altLang="zh-CN" sz="4000">
                <a:solidFill>
                  <a:schemeClr val="tx2"/>
                </a:solidFill>
              </a:rPr>
              <a:t>7)</a:t>
            </a:r>
            <a:r>
              <a:rPr lang="zh-CN" altLang="zh-CN" sz="4000">
                <a:solidFill>
                  <a:schemeClr val="tx2"/>
                </a:solidFill>
              </a:rPr>
              <a:t>shift(): </a:t>
            </a:r>
            <a:r>
              <a:rPr lang="zh-CN" altLang="en-US" sz="4000">
                <a:solidFill>
                  <a:schemeClr val="tx2"/>
                </a:solidFill>
              </a:rPr>
              <a:t>在数组头部删除一个元素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</a:rPr>
              <a:t>(</a:t>
            </a:r>
            <a:r>
              <a:rPr lang="en-US" altLang="zh-CN" sz="4000">
                <a:solidFill>
                  <a:schemeClr val="tx2"/>
                </a:solidFill>
              </a:rPr>
              <a:t>8)</a:t>
            </a:r>
            <a:r>
              <a:rPr lang="zh-CN" altLang="zh-CN" sz="4000">
                <a:solidFill>
                  <a:schemeClr val="tx2"/>
                </a:solidFill>
              </a:rPr>
              <a:t>unshift():</a:t>
            </a:r>
            <a:r>
              <a:rPr lang="zh-CN" altLang="en-US" sz="4000">
                <a:solidFill>
                  <a:schemeClr val="tx2"/>
                </a:solidFill>
              </a:rPr>
              <a:t>在数组头部添加一个元素</a:t>
            </a:r>
            <a:endParaRPr lang="zh-CN" altLang="zh-CN" sz="4000">
              <a:solidFill>
                <a:schemeClr val="tx2"/>
              </a:solidFill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</a:rPr>
              <a:t>(</a:t>
            </a:r>
            <a:r>
              <a:rPr lang="en-US" altLang="zh-CN" sz="4000">
                <a:solidFill>
                  <a:schemeClr val="tx2"/>
                </a:solidFill>
              </a:rPr>
              <a:t>9)</a:t>
            </a:r>
            <a:r>
              <a:rPr lang="zh-CN" altLang="zh-CN" sz="4000">
                <a:solidFill>
                  <a:schemeClr val="tx2"/>
                </a:solidFill>
              </a:rPr>
              <a:t>reverse():数组反转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</a:rPr>
              <a:t>(</a:t>
            </a:r>
            <a:r>
              <a:rPr lang="en-US" altLang="zh-CN" sz="4000">
                <a:solidFill>
                  <a:schemeClr val="tx2"/>
                </a:solidFill>
              </a:rPr>
              <a:t>10)</a:t>
            </a:r>
            <a:r>
              <a:rPr lang="zh-CN" altLang="zh-CN" sz="4000">
                <a:solidFill>
                  <a:schemeClr val="tx2"/>
                </a:solidFill>
              </a:rPr>
              <a:t>slice:数组截取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</a:rPr>
              <a:t>(</a:t>
            </a:r>
            <a:r>
              <a:rPr lang="en-US" altLang="zh-CN" sz="4000">
                <a:solidFill>
                  <a:schemeClr val="tx2"/>
                </a:solidFill>
              </a:rPr>
              <a:t>11)</a:t>
            </a:r>
            <a:r>
              <a:rPr lang="zh-CN" altLang="zh-CN" sz="4000">
                <a:solidFill>
                  <a:schemeClr val="tx2"/>
                </a:solidFill>
              </a:rPr>
              <a:t>splice</a:t>
            </a:r>
            <a:r>
              <a:rPr lang="zh-CN" altLang="en-US" sz="4000">
                <a:solidFill>
                  <a:schemeClr val="tx2"/>
                </a:solidFill>
              </a:rPr>
              <a:t>:数组截取</a:t>
            </a:r>
            <a:r>
              <a:rPr lang="zh-CN" altLang="zh-CN" sz="4000">
                <a:solidFill>
                  <a:schemeClr val="tx2"/>
                </a:solidFill>
              </a:rPr>
              <a:t>，并且可以插入新的元素</a:t>
            </a:r>
            <a:r>
              <a:rPr lang="zh-CN" altLang="en-US" sz="4000">
                <a:solidFill>
                  <a:schemeClr val="tx2"/>
                </a:solidFill>
              </a:rPr>
              <a:t>(</a:t>
            </a:r>
            <a:r>
              <a:rPr lang="zh-CN" altLang="zh-CN" sz="4000">
                <a:solidFill>
                  <a:schemeClr val="tx2"/>
                </a:solidFill>
              </a:rPr>
              <a:t>改变原数组</a:t>
            </a:r>
            <a:r>
              <a:rPr lang="zh-CN" altLang="en-US" sz="4000">
                <a:solidFill>
                  <a:schemeClr val="tx2"/>
                </a:solidFill>
              </a:rPr>
              <a:t>)</a:t>
            </a:r>
            <a:endParaRPr lang="zh-CN" altLang="zh-CN" sz="4000">
              <a:solidFill>
                <a:schemeClr val="tx2"/>
              </a:solidFill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</a:rPr>
              <a:t>(</a:t>
            </a:r>
            <a:r>
              <a:rPr lang="en-US" altLang="zh-CN" sz="4000">
                <a:solidFill>
                  <a:schemeClr val="tx2"/>
                </a:solidFill>
              </a:rPr>
              <a:t>12)</a:t>
            </a:r>
            <a:r>
              <a:rPr lang="zh-CN" altLang="zh-CN" sz="4000">
                <a:solidFill>
                  <a:schemeClr val="tx2"/>
                </a:solidFill>
              </a:rPr>
              <a:t>sort：排序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</a:rPr>
              <a:t>(</a:t>
            </a:r>
            <a:r>
              <a:rPr lang="en-US" altLang="zh-CN" sz="4000">
                <a:solidFill>
                  <a:schemeClr val="tx2"/>
                </a:solidFill>
              </a:rPr>
              <a:t>13)</a:t>
            </a:r>
            <a:r>
              <a:rPr lang="zh-CN" altLang="zh-CN" sz="4000">
                <a:solidFill>
                  <a:schemeClr val="tx2"/>
                </a:solidFill>
              </a:rPr>
              <a:t>indexOf:</a:t>
            </a:r>
            <a:r>
              <a:rPr lang="zh-CN" altLang="en-US" sz="4000">
                <a:solidFill>
                  <a:schemeClr val="tx2"/>
                </a:solidFill>
              </a:rPr>
              <a:t>索引</a:t>
            </a:r>
            <a:endParaRPr lang="en-US" altLang="zh-CN" sz="4000">
              <a:solidFill>
                <a:schemeClr val="tx2"/>
              </a:solidFill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</a:rPr>
              <a:t>(14)lastIndexOf:</a:t>
            </a:r>
            <a:r>
              <a:rPr lang="zh-CN" altLang="en-US" sz="4000">
                <a:solidFill>
                  <a:schemeClr val="tx2"/>
                </a:solidFill>
              </a:rPr>
              <a:t>反序索引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7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9698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9699" name="Text Box 4"/>
          <p:cNvSpPr txBox="1">
            <a:spLocks noChangeArrowheads="1"/>
          </p:cNvSpPr>
          <p:nvPr/>
        </p:nvSpPr>
        <p:spPr bwMode="auto">
          <a:xfrm>
            <a:off x="1966913" y="2320925"/>
            <a:ext cx="213868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(1)isArray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</p:txBody>
      </p:sp>
      <p:sp>
        <p:nvSpPr>
          <p:cNvPr id="29700" name="Text Box 5"/>
          <p:cNvSpPr txBox="1">
            <a:spLocks noChangeArrowheads="1"/>
          </p:cNvSpPr>
          <p:nvPr/>
        </p:nvSpPr>
        <p:spPr bwMode="auto">
          <a:xfrm>
            <a:off x="2019300" y="3203575"/>
            <a:ext cx="20974050" cy="862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isArray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方法是数组提供的用来专门判断当前对象是否为数组的方法。如果是数组返回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true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，否则返回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false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arr = []; 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Array.isArray(arr); // true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arr = new Array(); 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result = Array.isArray(arr); // true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arr = [1, 2, 3]; 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result = Array.isArray(arr); // true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result = Array.isArray("an array"); 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document.write(result); // false 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701" name="Line 7"/>
          <p:cNvSpPr>
            <a:spLocks noChangeShapeType="1"/>
          </p:cNvSpPr>
          <p:nvPr/>
        </p:nvSpPr>
        <p:spPr bwMode="auto">
          <a:xfrm flipH="1">
            <a:off x="10536238" y="8874125"/>
            <a:ext cx="3455987" cy="1871663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02" name="Text Box 8"/>
          <p:cNvSpPr txBox="1">
            <a:spLocks noChangeArrowheads="1"/>
          </p:cNvSpPr>
          <p:nvPr/>
        </p:nvSpPr>
        <p:spPr bwMode="auto">
          <a:xfrm>
            <a:off x="13776325" y="8243888"/>
            <a:ext cx="78041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并不是一个数组，而是一个字符串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1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0722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0723" name="Text Box 4"/>
          <p:cNvSpPr txBox="1">
            <a:spLocks noChangeArrowheads="1"/>
          </p:cNvSpPr>
          <p:nvPr/>
        </p:nvSpPr>
        <p:spPr bwMode="auto">
          <a:xfrm>
            <a:off x="1966913" y="2320925"/>
            <a:ext cx="213868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(2)valueOf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</p:txBody>
      </p:sp>
      <p:sp>
        <p:nvSpPr>
          <p:cNvPr id="30724" name="Text Box 5"/>
          <p:cNvSpPr txBox="1">
            <a:spLocks noChangeArrowheads="1"/>
          </p:cNvSpPr>
          <p:nvPr/>
        </p:nvSpPr>
        <p:spPr bwMode="auto">
          <a:xfrm>
            <a:off x="2019300" y="3203575"/>
            <a:ext cx="20974050" cy="740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valueOf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方法归属于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Object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对象类型，作用是返回指定对象的原始值。在数组中作用是返回数组本身。（其他用法这里暂时不提）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arr.valueOf()</a:t>
            </a:r>
          </a:p>
          <a:p>
            <a:pPr defTabSz="914400"/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array = ["FrankenStein", true, 12, -5];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document.writen(array.valueOf() === array ); // true 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ps:JavaScript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的许多内置对象都重写了该函数，以实现更适合自身的功能需要。因此，不同类型对象的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valueOf()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方法的返回值和返回值类型均可能不同。 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5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1746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1747" name="Text Box 4"/>
          <p:cNvSpPr txBox="1">
            <a:spLocks noChangeArrowheads="1"/>
          </p:cNvSpPr>
          <p:nvPr/>
        </p:nvSpPr>
        <p:spPr bwMode="auto">
          <a:xfrm>
            <a:off x="1966913" y="2320925"/>
            <a:ext cx="213868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(3)toString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</p:txBody>
      </p:sp>
      <p:sp>
        <p:nvSpPr>
          <p:cNvPr id="31748" name="Text Box 5"/>
          <p:cNvSpPr txBox="1">
            <a:spLocks noChangeArrowheads="1"/>
          </p:cNvSpPr>
          <p:nvPr/>
        </p:nvSpPr>
        <p:spPr bwMode="auto">
          <a:xfrm>
            <a:off x="2019300" y="3203575"/>
            <a:ext cx="20974050" cy="740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toString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方法能够把数组转换成字符串。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arr.toString()</a:t>
            </a:r>
          </a:p>
          <a:p>
            <a:pPr defTabSz="914400"/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girlFriends = ['ZhangTianAi','LiuShiShi','SomeOne'];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console.log(girlFriends.toString());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//</a:t>
            </a:r>
            <a:r>
              <a:rPr lang="en-US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ZhangTianAi,LiuShiShi,SomeOne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ps:toString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方法不止能转换数组，对于布尔值也能够转换。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2770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2771" name="Text Box 4"/>
          <p:cNvSpPr txBox="1">
            <a:spLocks noChangeArrowheads="1"/>
          </p:cNvSpPr>
          <p:nvPr/>
        </p:nvSpPr>
        <p:spPr bwMode="auto">
          <a:xfrm>
            <a:off x="1966913" y="2320925"/>
            <a:ext cx="213868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(4)push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</p:txBody>
      </p:sp>
      <p:sp>
        <p:nvSpPr>
          <p:cNvPr id="32772" name="Text Box 5"/>
          <p:cNvSpPr txBox="1">
            <a:spLocks noChangeArrowheads="1"/>
          </p:cNvSpPr>
          <p:nvPr/>
        </p:nvSpPr>
        <p:spPr bwMode="auto">
          <a:xfrm>
            <a:off x="2019300" y="3203575"/>
            <a:ext cx="20974050" cy="3749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push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方法用于在数组的末端添加一个或多个元素，并返回添加后的数组的长度。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arr.push(item)</a:t>
            </a:r>
          </a:p>
          <a:p>
            <a:pPr defTabSz="914400"/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girlFriends = ['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张天爱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', 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李贞贤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', 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刘诗诗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'];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console.log(girlFriends.push('someOne'));//4</a:t>
            </a:r>
          </a:p>
        </p:txBody>
      </p:sp>
      <p:sp>
        <p:nvSpPr>
          <p:cNvPr id="32773" name="Text Box 4"/>
          <p:cNvSpPr txBox="1">
            <a:spLocks noChangeArrowheads="1"/>
          </p:cNvSpPr>
          <p:nvPr/>
        </p:nvSpPr>
        <p:spPr bwMode="auto">
          <a:xfrm>
            <a:off x="1966913" y="7697788"/>
            <a:ext cx="213868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(5)pop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</p:txBody>
      </p:sp>
      <p:sp>
        <p:nvSpPr>
          <p:cNvPr id="32774" name="Text Box 5"/>
          <p:cNvSpPr txBox="1">
            <a:spLocks noChangeArrowheads="1"/>
          </p:cNvSpPr>
          <p:nvPr/>
        </p:nvSpPr>
        <p:spPr bwMode="auto">
          <a:xfrm>
            <a:off x="2019300" y="8580438"/>
            <a:ext cx="20974050" cy="3749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pop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方法用于删除数组的最后一个元素，并返回删除的这个元素。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arr.pop()</a:t>
            </a:r>
          </a:p>
          <a:p>
            <a:pPr defTabSz="914400"/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girlFriends = ['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张天爱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', 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李贞贤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', 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刘诗诗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'];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console.log(girlFriends.pop());//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刘诗诗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3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3794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3795" name="Text Box 4"/>
          <p:cNvSpPr txBox="1">
            <a:spLocks noChangeArrowheads="1"/>
          </p:cNvSpPr>
          <p:nvPr/>
        </p:nvSpPr>
        <p:spPr bwMode="auto">
          <a:xfrm>
            <a:off x="1966913" y="2320925"/>
            <a:ext cx="213868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(6)join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</p:txBody>
      </p:sp>
      <p:sp>
        <p:nvSpPr>
          <p:cNvPr id="33796" name="Text Box 5"/>
          <p:cNvSpPr txBox="1">
            <a:spLocks noChangeArrowheads="1"/>
          </p:cNvSpPr>
          <p:nvPr/>
        </p:nvSpPr>
        <p:spPr bwMode="auto">
          <a:xfrm>
            <a:off x="2019300" y="3203575"/>
            <a:ext cx="20974050" cy="496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join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方法能够以给定的参数做分隔符，将所有的数组元素组成一个字符串。如果不提供参数，默认使用逗号分隔。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arr.join(separator)</a:t>
            </a:r>
          </a:p>
          <a:p>
            <a:pPr defTabSz="914400"/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girlFriends = ['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张天爱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', 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李贞贤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', 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刘诗诗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'];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console.log(girlFriends.join());//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张天爱李贞贤刘诗诗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console.log(girlFriends.join(','));//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张天爱，李贞贤，刘诗诗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7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4818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4819" name="Text Box 4"/>
          <p:cNvSpPr txBox="1">
            <a:spLocks noChangeArrowheads="1"/>
          </p:cNvSpPr>
          <p:nvPr/>
        </p:nvSpPr>
        <p:spPr bwMode="auto">
          <a:xfrm>
            <a:off x="1966913" y="2320925"/>
            <a:ext cx="213868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(7)shift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</p:txBody>
      </p:sp>
      <p:sp>
        <p:nvSpPr>
          <p:cNvPr id="34820" name="Text Box 5"/>
          <p:cNvSpPr txBox="1">
            <a:spLocks noChangeArrowheads="1"/>
          </p:cNvSpPr>
          <p:nvPr/>
        </p:nvSpPr>
        <p:spPr bwMode="auto">
          <a:xfrm>
            <a:off x="2038350" y="3186113"/>
            <a:ext cx="20974050" cy="4359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shift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方法用于删除数组中的第一个元素，并返回删除的这个元素。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arr.shift()</a:t>
            </a:r>
          </a:p>
          <a:p>
            <a:pPr defTabSz="914400"/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girlFriends = ['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张天爱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', 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李贞贤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', 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刘诗诗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'];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console.log(girlFriends.shift());//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张天爱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console.log(girlFriends);//['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李贞贤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', 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刘诗诗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']</a:t>
            </a:r>
          </a:p>
        </p:txBody>
      </p:sp>
      <p:sp>
        <p:nvSpPr>
          <p:cNvPr id="34821" name="Text Box 4"/>
          <p:cNvSpPr txBox="1">
            <a:spLocks noChangeArrowheads="1"/>
          </p:cNvSpPr>
          <p:nvPr/>
        </p:nvSpPr>
        <p:spPr bwMode="auto">
          <a:xfrm>
            <a:off x="1966913" y="8051800"/>
            <a:ext cx="213868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(8)unshift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</p:txBody>
      </p:sp>
      <p:sp>
        <p:nvSpPr>
          <p:cNvPr id="34822" name="Text Box 5"/>
          <p:cNvSpPr txBox="1">
            <a:spLocks noChangeArrowheads="1"/>
          </p:cNvSpPr>
          <p:nvPr/>
        </p:nvSpPr>
        <p:spPr bwMode="auto">
          <a:xfrm>
            <a:off x="2038350" y="8940800"/>
            <a:ext cx="20974050" cy="3749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unshift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方法用于在数组的第一个位置添加元素，并返回添加元素后新数组的长度。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arr.unshift(item)</a:t>
            </a:r>
          </a:p>
          <a:p>
            <a:pPr defTabSz="914400"/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girlFriends = ['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李贞贤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', 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刘诗诗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'];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console.log(girlFriends.unshift('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张天爱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'));// 3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7410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7411" name="Text Box 7"/>
          <p:cNvSpPr txBox="1">
            <a:spLocks noChangeArrowheads="1"/>
          </p:cNvSpPr>
          <p:nvPr/>
        </p:nvSpPr>
        <p:spPr bwMode="auto">
          <a:xfrm>
            <a:off x="2903538" y="2149475"/>
            <a:ext cx="3816350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>
                <a:solidFill>
                  <a:schemeClr val="tx2"/>
                </a:solidFill>
                <a:ea typeface="微软雅黑" pitchFamily="34" charset="-122"/>
              </a:rPr>
              <a:t>课程大纲</a:t>
            </a:r>
          </a:p>
        </p:txBody>
      </p:sp>
      <p:sp>
        <p:nvSpPr>
          <p:cNvPr id="17412" name="Text Box 8"/>
          <p:cNvSpPr txBox="1">
            <a:spLocks noChangeArrowheads="1"/>
          </p:cNvSpPr>
          <p:nvPr/>
        </p:nvSpPr>
        <p:spPr bwMode="auto">
          <a:xfrm>
            <a:off x="6862763" y="3762375"/>
            <a:ext cx="3884612" cy="390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数组的概念</a:t>
            </a:r>
          </a:p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数组的特点</a:t>
            </a:r>
          </a:p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3.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数组的调用</a:t>
            </a:r>
          </a:p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4.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数组的方法</a:t>
            </a:r>
          </a:p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5.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二维数组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1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5842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5843" name="Text Box 4"/>
          <p:cNvSpPr txBox="1">
            <a:spLocks noChangeArrowheads="1"/>
          </p:cNvSpPr>
          <p:nvPr/>
        </p:nvSpPr>
        <p:spPr bwMode="auto">
          <a:xfrm>
            <a:off x="1966913" y="2320925"/>
            <a:ext cx="213868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(9)reverse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</p:txBody>
      </p:sp>
      <p:sp>
        <p:nvSpPr>
          <p:cNvPr id="35844" name="Text Box 5"/>
          <p:cNvSpPr txBox="1">
            <a:spLocks noChangeArrowheads="1"/>
          </p:cNvSpPr>
          <p:nvPr/>
        </p:nvSpPr>
        <p:spPr bwMode="auto">
          <a:xfrm>
            <a:off x="2019300" y="3203575"/>
            <a:ext cx="20974050" cy="3749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reverse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方法能够反序排列数组。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arr.reverse()</a:t>
            </a:r>
          </a:p>
          <a:p>
            <a:pPr defTabSz="914400"/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girlFriends = ['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张天爱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', 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李贞贤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', 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刘诗诗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'];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console.log(girlFriends.reverse());//['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刘诗诗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', 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李贞贤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', 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张天爱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']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5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6866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6867" name="Text Box 4"/>
          <p:cNvSpPr txBox="1">
            <a:spLocks noChangeArrowheads="1"/>
          </p:cNvSpPr>
          <p:nvPr/>
        </p:nvSpPr>
        <p:spPr bwMode="auto">
          <a:xfrm>
            <a:off x="1966913" y="2320925"/>
            <a:ext cx="213868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(10)slice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</p:txBody>
      </p:sp>
      <p:sp>
        <p:nvSpPr>
          <p:cNvPr id="36868" name="Text Box 5"/>
          <p:cNvSpPr txBox="1">
            <a:spLocks noChangeArrowheads="1"/>
          </p:cNvSpPr>
          <p:nvPr/>
        </p:nvSpPr>
        <p:spPr bwMode="auto">
          <a:xfrm>
            <a:off x="2019300" y="3203575"/>
            <a:ext cx="20974050" cy="679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slice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方法作用是能够根据指定的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起始点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结束点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来对数组进行截取，并生成一个新数组。新数组的内容是从起始点下标开始的元素到结束点下标的元素，但是不包括结束点下标的元素本身。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arr.slice(index1,index2);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girlFriends = ['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张天爱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', 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李贞贤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', 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刘诗诗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'];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console.log(girlFriends.slice(1,2));//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李贞贤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上面代码的作用是，从数组下标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李贞贤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开始截取，到数组下标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刘诗诗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为止。但是不包括刘诗诗。</a:t>
            </a:r>
          </a:p>
        </p:txBody>
      </p:sp>
      <p:sp>
        <p:nvSpPr>
          <p:cNvPr id="36869" name="Text Box 5"/>
          <p:cNvSpPr txBox="1">
            <a:spLocks noChangeArrowheads="1"/>
          </p:cNvSpPr>
          <p:nvPr/>
        </p:nvSpPr>
        <p:spPr bwMode="auto">
          <a:xfrm>
            <a:off x="2111375" y="10698163"/>
            <a:ext cx="20974050" cy="2530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slice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方法的参数可以是负值。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-1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代表最后一个元素，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-2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代表倒数第二个元素。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</a:rPr>
              <a:t>var girlFriends = ['ZhangTianAi','LiuShiShi','SomeOne'];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</a:rPr>
              <a:t>		console.log(girlFriends.slice(-2,-1));//LiuShiShi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</a:rPr>
              <a:t>pss</a:t>
            </a:r>
            <a:r>
              <a:rPr lang="zh-CN" altLang="en-US" sz="4000">
                <a:solidFill>
                  <a:schemeClr val="tx2"/>
                </a:solidFill>
              </a:rPr>
              <a:t>：如果只写一个参数，则表示从当前坐标开始截取一直到最后一个元素。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89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7890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7891" name="Text Box 4"/>
          <p:cNvSpPr txBox="1">
            <a:spLocks noChangeArrowheads="1"/>
          </p:cNvSpPr>
          <p:nvPr/>
        </p:nvSpPr>
        <p:spPr bwMode="auto">
          <a:xfrm>
            <a:off x="1966913" y="2320925"/>
            <a:ext cx="213868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(11)splice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</p:txBody>
      </p:sp>
      <p:sp>
        <p:nvSpPr>
          <p:cNvPr id="37892" name="Text Box 5"/>
          <p:cNvSpPr txBox="1">
            <a:spLocks noChangeArrowheads="1"/>
          </p:cNvSpPr>
          <p:nvPr/>
        </p:nvSpPr>
        <p:spPr bwMode="auto">
          <a:xfrm>
            <a:off x="2019300" y="3203575"/>
            <a:ext cx="20974050" cy="984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splice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slice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方法很相似，但是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splice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功能更强大一些。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splice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方法的作用是在指定下标处截取一定长度的元素，再插入一些新元素，并将删除的元素构成一个新数组返回。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splice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方法会改变原本数组。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arr.splice(index,removeCount,addItem1,addItem2,…)</a:t>
            </a:r>
          </a:p>
          <a:p>
            <a:pPr defTabSz="914400"/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numbers = [1,2,3,'a','b','c',7,8,9];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new1 = numbers.splice(3,3,4,5,6);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console.log(new1);//["a", "b", "c"]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console.log(numbers);//[1, 2, 3, 4, 5, 6, 7, 8, 9]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上述代码中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numbers.splice(3,3,4,5,6);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的含义是，从数组下标为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的元素开始，删除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个元素，然后把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4,5,6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插入到原数组当中。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：对于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splice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方法来说，有没有新元素不是必要的。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3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8914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8915" name="Text Box 4"/>
          <p:cNvSpPr txBox="1">
            <a:spLocks noChangeArrowheads="1"/>
          </p:cNvSpPr>
          <p:nvPr/>
        </p:nvSpPr>
        <p:spPr bwMode="auto">
          <a:xfrm>
            <a:off x="1966913" y="2320925"/>
            <a:ext cx="213868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(12)sort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</p:txBody>
      </p:sp>
      <p:sp>
        <p:nvSpPr>
          <p:cNvPr id="38916" name="Text Box 5"/>
          <p:cNvSpPr txBox="1">
            <a:spLocks noChangeArrowheads="1"/>
          </p:cNvSpPr>
          <p:nvPr/>
        </p:nvSpPr>
        <p:spPr bwMode="auto">
          <a:xfrm>
            <a:off x="2019300" y="3203575"/>
            <a:ext cx="20974050" cy="862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sort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方法用于对数组元素进行排序。默认按照编码方式进行排序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即不在括号里写任何内容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，如果不希望按照默认方式排序，则需要自定义排序函数。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arr.sort(sortby)</a:t>
            </a:r>
          </a:p>
          <a:p>
            <a:pPr defTabSz="914400"/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arr = [1,100,40,25,38];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console.log(arr.sort());//[1, 100, 25, 38, 40]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如果调用该方法时没有使用参数，将按字母顺序对数组中的元素进行排序，说得更精确点，是按照字符编码的顺序进行排序。要实现这一点，首先应把数组的元素都转换成字符串（如有必要），以便进行比较。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arr = ['Frank','arik','sophia'];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console.log(arr.sort()); //["Frank", "arik", "sophia"]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7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9938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9939" name="Rectangle 6"/>
          <p:cNvSpPr>
            <a:spLocks noChangeArrowheads="1"/>
          </p:cNvSpPr>
          <p:nvPr/>
        </p:nvSpPr>
        <p:spPr bwMode="auto">
          <a:xfrm>
            <a:off x="1751013" y="2593975"/>
            <a:ext cx="127825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如果想按照其他标准进行排序，就需要提供比较函数</a:t>
            </a:r>
          </a:p>
        </p:txBody>
      </p:sp>
      <p:sp>
        <p:nvSpPr>
          <p:cNvPr id="39940" name="Text Box 7"/>
          <p:cNvSpPr txBox="1">
            <a:spLocks noChangeArrowheads="1"/>
          </p:cNvSpPr>
          <p:nvPr/>
        </p:nvSpPr>
        <p:spPr bwMode="auto">
          <a:xfrm>
            <a:off x="2687638" y="3875088"/>
            <a:ext cx="13752512" cy="3749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function sortNumber(a,b) 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{ return a-b&gt;0 }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arr = [100,4,25,33,18] 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document.write(arr + "&lt;br /&gt;")//[100,4,25,33,18] document.write(arr.sort(sortNumber)) //[4,18,25,33,100]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1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0962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0963" name="Text Box 4"/>
          <p:cNvSpPr txBox="1">
            <a:spLocks noChangeArrowheads="1"/>
          </p:cNvSpPr>
          <p:nvPr/>
        </p:nvSpPr>
        <p:spPr bwMode="auto">
          <a:xfrm>
            <a:off x="1966913" y="2320925"/>
            <a:ext cx="213868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(13)indexOf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</p:txBody>
      </p:sp>
      <p:sp>
        <p:nvSpPr>
          <p:cNvPr id="40964" name="Text Box 5"/>
          <p:cNvSpPr txBox="1">
            <a:spLocks noChangeArrowheads="1"/>
          </p:cNvSpPr>
          <p:nvPr/>
        </p:nvSpPr>
        <p:spPr bwMode="auto">
          <a:xfrm>
            <a:off x="2038350" y="3186113"/>
            <a:ext cx="20974050" cy="984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indexOf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方法能够从前到后检索数组，并返回元素在数组中的第一次出现的下标，如果没有索引到则返回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-1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indexOf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第二个参数表示从第几个元素开始索引，是可选参数。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arr.indexOf(item,beginIndex)</a:t>
            </a:r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numbers = [11,13,15,17,19,11];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console.log(numbers.indexOf(11));//0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console.log(numbers.indexOf(100));//-1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：第二个参数可以是负值。如果是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-1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则表示从最后一个元素开始向后查找，这种写法我个人不推荐。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numbers = [11,13,15,17,19,11];	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console.log(numbers.indexOf(11,-1));//5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console.log(numbers.indexOf(19,-1));//-1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表示没找到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5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1986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1987" name="Text Box 4"/>
          <p:cNvSpPr txBox="1">
            <a:spLocks noChangeArrowheads="1"/>
          </p:cNvSpPr>
          <p:nvPr/>
        </p:nvSpPr>
        <p:spPr bwMode="auto">
          <a:xfrm>
            <a:off x="1966913" y="2320925"/>
            <a:ext cx="213868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(14)lastIndexOf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</p:txBody>
      </p:sp>
      <p:sp>
        <p:nvSpPr>
          <p:cNvPr id="41988" name="Text Box 5"/>
          <p:cNvSpPr txBox="1">
            <a:spLocks noChangeArrowheads="1"/>
          </p:cNvSpPr>
          <p:nvPr/>
        </p:nvSpPr>
        <p:spPr bwMode="auto">
          <a:xfrm>
            <a:off x="2038350" y="3186113"/>
            <a:ext cx="20974050" cy="923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lastIndexOf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方法能够从后向前检索数组，并返回元素在数组中的最后一次出现的下标，如果没有索引到则返回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-1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lastIndexOf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第二个参数表示从第几个元素开始索引，是可选参数。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arr.lastIndexOf(item,beginIndex)</a:t>
            </a:r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numbers = [11,13,15,17,19,11];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console.log(numbers.lastIndexOf(11));//5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console.log(numbers.lastIndexOf(100));//-1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：第二个参数可以是负值。如果是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-1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则表示从最后一个元素开始向前查找。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numbers = [11,13,15,17,19,11];	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console.log(numbers.indexOf(11,-2));//0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console.log(numbers.indexOf(19,-1));//-1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表示没找到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09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3010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3011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5.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二维数组</a:t>
            </a:r>
          </a:p>
        </p:txBody>
      </p:sp>
      <p:sp>
        <p:nvSpPr>
          <p:cNvPr id="43012" name="Text Box 7"/>
          <p:cNvSpPr txBox="1">
            <a:spLocks noChangeArrowheads="1"/>
          </p:cNvSpPr>
          <p:nvPr/>
        </p:nvSpPr>
        <p:spPr bwMode="auto">
          <a:xfrm>
            <a:off x="2254250" y="3689350"/>
            <a:ext cx="21386800" cy="984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如果数组的元素还是数组，那么我们就称外层数组是一个二维数组。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var arr = [[item1,item2],[item3,item4]];	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var arr = [[1,2],[3,4]];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arr[0][1] = 2;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arr[1][0] = 3;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二维数组的调用很简单，有两个下标。第一个下标表示外层数组的下标，第二个下标表示内层数组的下标。尝试解释上述例子中调用二维数组的原理。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：二维数组是数组的一种特殊形式，数组的方法对二维数组仍然生效。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：有二维数组，那么三维数组呢？高维数组呢？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Shape 245"/>
          <p:cNvSpPr>
            <a:spLocks noChangeArrowheads="1"/>
          </p:cNvSpPr>
          <p:nvPr/>
        </p:nvSpPr>
        <p:spPr bwMode="auto">
          <a:xfrm>
            <a:off x="3619500" y="9974263"/>
            <a:ext cx="9304338" cy="5588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zh-CN" altLang="en-US" sz="3000">
                <a:solidFill>
                  <a:srgbClr val="FFFFFF"/>
                </a:solidFill>
                <a:latin typeface="Helvetica Light"/>
              </a:rPr>
              <a:t>更具行业竞争力       更高薪酬       更好的职业进阶发展</a:t>
            </a:r>
          </a:p>
        </p:txBody>
      </p:sp>
      <p:sp>
        <p:nvSpPr>
          <p:cNvPr id="44034" name="Shape 246"/>
          <p:cNvSpPr>
            <a:spLocks noChangeArrowheads="1"/>
          </p:cNvSpPr>
          <p:nvPr/>
        </p:nvSpPr>
        <p:spPr bwMode="auto">
          <a:xfrm>
            <a:off x="6569075" y="8613775"/>
            <a:ext cx="3405188" cy="736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4200">
                <a:solidFill>
                  <a:srgbClr val="FFFFFF"/>
                </a:solidFill>
                <a:latin typeface="Helvetica Light"/>
              </a:rPr>
              <a:t>UI</a:t>
            </a:r>
            <a:r>
              <a:rPr lang="zh-CN" altLang="en-US" sz="4200">
                <a:solidFill>
                  <a:srgbClr val="FFFFFF"/>
                </a:solidFill>
                <a:latin typeface="Helvetica Light"/>
              </a:rPr>
              <a:t>视觉设计师</a:t>
            </a:r>
          </a:p>
        </p:txBody>
      </p:sp>
      <p:pic>
        <p:nvPicPr>
          <p:cNvPr id="44035" name="06c58PIC3Tg_1024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33350" y="-322263"/>
            <a:ext cx="25600025" cy="14474826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8434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8435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数组的概念</a:t>
            </a:r>
          </a:p>
        </p:txBody>
      </p:sp>
      <p:sp>
        <p:nvSpPr>
          <p:cNvPr id="18436" name="Text Box 7"/>
          <p:cNvSpPr txBox="1">
            <a:spLocks noChangeArrowheads="1"/>
          </p:cNvSpPr>
          <p:nvPr/>
        </p:nvSpPr>
        <p:spPr bwMode="auto">
          <a:xfrm>
            <a:off x="2254250" y="3689350"/>
            <a:ext cx="21386800" cy="4359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数组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(array)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是按照一定顺序排列的一组值，每个值都拥有自己的编号，编号从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开始。整个数组用方括号来表示。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var arr = [item1,item2,item3];	</a:t>
            </a:r>
          </a:p>
          <a:p>
            <a:pPr defTabSz="914400"/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上述代码中的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item1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item2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item3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元素就构成一个数组。两端的方括号是数组的标志。因为数组元素编号从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开始，所以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item1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是数组的第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个元素。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437" name="Rectangle 10"/>
          <p:cNvSpPr>
            <a:spLocks noChangeArrowheads="1"/>
          </p:cNvSpPr>
          <p:nvPr/>
        </p:nvSpPr>
        <p:spPr bwMode="auto">
          <a:xfrm>
            <a:off x="2398713" y="10375900"/>
            <a:ext cx="20810537" cy="2530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item1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item2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item3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是泛指，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javascript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中的数组元素可以是任何类型的数据。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arr = [‘123’,123,true,null,undefined,{'name':'frank'}];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这是数组么？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7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9458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9459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数组的特点</a:t>
            </a:r>
          </a:p>
        </p:txBody>
      </p:sp>
      <p:sp>
        <p:nvSpPr>
          <p:cNvPr id="19460" name="Text Box 7"/>
          <p:cNvSpPr txBox="1">
            <a:spLocks noChangeArrowheads="1"/>
          </p:cNvSpPr>
          <p:nvPr/>
        </p:nvSpPr>
        <p:spPr bwMode="auto">
          <a:xfrm>
            <a:off x="2254250" y="3689350"/>
            <a:ext cx="21386800" cy="314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数组的本质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(2)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数组的长度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(3)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数组的遍历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(4)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数组的空位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(5)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数组的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删除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</a:t>
            </a:r>
          </a:p>
        </p:txBody>
      </p:sp>
      <p:sp>
        <p:nvSpPr>
          <p:cNvPr id="19461" name="Text Box 7"/>
          <p:cNvSpPr txBox="1">
            <a:spLocks noChangeArrowheads="1"/>
          </p:cNvSpPr>
          <p:nvPr/>
        </p:nvSpPr>
        <p:spPr bwMode="auto">
          <a:xfrm>
            <a:off x="2259013" y="7978775"/>
            <a:ext cx="21597937" cy="3749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数组的本质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本质上，数组是对象类型的一种特殊表现形式。因此创建的时候我们可以使用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new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方式来创建。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nameArr = new Array('LiLei', 'HanMeiMei', 'Poliy');//['LiLei', 'HanMeiMei', 'Poliy']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typeof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运算符会返回数组的类型是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object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typeof nameArr// "object"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0482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0483" name="Text Box 4"/>
          <p:cNvSpPr txBox="1">
            <a:spLocks noChangeArrowheads="1"/>
          </p:cNvSpPr>
          <p:nvPr/>
        </p:nvSpPr>
        <p:spPr bwMode="auto">
          <a:xfrm>
            <a:off x="1966913" y="2320925"/>
            <a:ext cx="213868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(2)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数组的长度</a:t>
            </a:r>
          </a:p>
        </p:txBody>
      </p:sp>
      <p:sp>
        <p:nvSpPr>
          <p:cNvPr id="20484" name="Text Box 5"/>
          <p:cNvSpPr txBox="1">
            <a:spLocks noChangeArrowheads="1"/>
          </p:cNvSpPr>
          <p:nvPr/>
        </p:nvSpPr>
        <p:spPr bwMode="auto">
          <a:xfrm>
            <a:off x="2019300" y="3203575"/>
            <a:ext cx="20397788" cy="1920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	要讨论数组的长度问题就要搞清楚数组在内存中的存放方式。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前面我们说过，</a:t>
            </a:r>
            <a:r>
              <a:rPr lang="en-US" altLang="zh-CN" sz="4000">
                <a:solidFill>
                  <a:schemeClr val="tx2"/>
                </a:solidFill>
                <a:ea typeface="微软雅黑" pitchFamily="34" charset="-122"/>
              </a:rPr>
              <a:t>javascript</a:t>
            </a:r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中的数组元素可以是任何数据类型的。而在计算机中不同的数据类型数据是放在不同存储区的。举例来说：</a:t>
            </a:r>
            <a:endParaRPr lang="zh-CN" altLang="en-US" sz="4000">
              <a:solidFill>
                <a:srgbClr val="FF0000"/>
              </a:solidFill>
              <a:ea typeface="微软雅黑" pitchFamily="34" charset="-122"/>
            </a:endParaRPr>
          </a:p>
        </p:txBody>
      </p:sp>
      <p:sp>
        <p:nvSpPr>
          <p:cNvPr id="20485" name="Rectangle 9"/>
          <p:cNvSpPr>
            <a:spLocks noChangeArrowheads="1"/>
          </p:cNvSpPr>
          <p:nvPr/>
        </p:nvSpPr>
        <p:spPr bwMode="auto">
          <a:xfrm>
            <a:off x="2111375" y="5921375"/>
            <a:ext cx="20018375" cy="2089150"/>
          </a:xfrm>
          <a:prstGeom prst="rect">
            <a:avLst/>
          </a:prstGeom>
          <a:noFill/>
          <a:ln w="76200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486" name="Rectangle 10"/>
          <p:cNvSpPr>
            <a:spLocks noChangeArrowheads="1"/>
          </p:cNvSpPr>
          <p:nvPr/>
        </p:nvSpPr>
        <p:spPr bwMode="auto">
          <a:xfrm>
            <a:off x="2470150" y="6281738"/>
            <a:ext cx="5400675" cy="1368425"/>
          </a:xfrm>
          <a:prstGeom prst="rect">
            <a:avLst/>
          </a:prstGeom>
          <a:noFill/>
          <a:ln w="762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487" name="Text Box 14"/>
          <p:cNvSpPr txBox="1">
            <a:spLocks noChangeArrowheads="1"/>
          </p:cNvSpPr>
          <p:nvPr/>
        </p:nvSpPr>
        <p:spPr bwMode="auto">
          <a:xfrm>
            <a:off x="14279563" y="6570663"/>
            <a:ext cx="1454150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>
                <a:solidFill>
                  <a:schemeClr val="tx2"/>
                </a:solidFill>
              </a:rPr>
              <a:t>……</a:t>
            </a:r>
          </a:p>
        </p:txBody>
      </p:sp>
      <p:sp>
        <p:nvSpPr>
          <p:cNvPr id="20488" name="Text Box 15"/>
          <p:cNvSpPr txBox="1">
            <a:spLocks noChangeArrowheads="1"/>
          </p:cNvSpPr>
          <p:nvPr/>
        </p:nvSpPr>
        <p:spPr bwMode="auto">
          <a:xfrm>
            <a:off x="1041400" y="5846763"/>
            <a:ext cx="996950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zh-CN" altLang="en-US" sz="3200" b="1">
                <a:solidFill>
                  <a:schemeClr val="accent1"/>
                </a:solidFill>
                <a:ea typeface="微软雅黑" pitchFamily="34" charset="-122"/>
              </a:rPr>
              <a:t>内存</a:t>
            </a:r>
          </a:p>
        </p:txBody>
      </p:sp>
      <p:sp>
        <p:nvSpPr>
          <p:cNvPr id="20489" name="Text Box 16"/>
          <p:cNvSpPr txBox="1">
            <a:spLocks noChangeArrowheads="1"/>
          </p:cNvSpPr>
          <p:nvPr/>
        </p:nvSpPr>
        <p:spPr bwMode="auto">
          <a:xfrm>
            <a:off x="2974975" y="6708775"/>
            <a:ext cx="4248150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zh-CN" altLang="en-US" sz="3200">
                <a:solidFill>
                  <a:schemeClr val="tx2"/>
                </a:solidFill>
                <a:ea typeface="微软雅黑" pitchFamily="34" charset="-122"/>
              </a:rPr>
              <a:t>字符串类型数据存储区</a:t>
            </a:r>
          </a:p>
        </p:txBody>
      </p:sp>
      <p:sp>
        <p:nvSpPr>
          <p:cNvPr id="20490" name="Rectangle 17"/>
          <p:cNvSpPr>
            <a:spLocks noChangeArrowheads="1"/>
          </p:cNvSpPr>
          <p:nvPr/>
        </p:nvSpPr>
        <p:spPr bwMode="auto">
          <a:xfrm>
            <a:off x="8231188" y="6281738"/>
            <a:ext cx="5400675" cy="1368425"/>
          </a:xfrm>
          <a:prstGeom prst="rect">
            <a:avLst/>
          </a:prstGeom>
          <a:noFill/>
          <a:ln w="762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491" name="Rectangle 18"/>
          <p:cNvSpPr>
            <a:spLocks noChangeArrowheads="1"/>
          </p:cNvSpPr>
          <p:nvPr/>
        </p:nvSpPr>
        <p:spPr bwMode="auto">
          <a:xfrm>
            <a:off x="16368713" y="6281738"/>
            <a:ext cx="5400675" cy="1368425"/>
          </a:xfrm>
          <a:prstGeom prst="rect">
            <a:avLst/>
          </a:prstGeom>
          <a:noFill/>
          <a:ln w="762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492" name="Text Box 19"/>
          <p:cNvSpPr txBox="1">
            <a:spLocks noChangeArrowheads="1"/>
          </p:cNvSpPr>
          <p:nvPr/>
        </p:nvSpPr>
        <p:spPr bwMode="auto">
          <a:xfrm>
            <a:off x="8926513" y="6710363"/>
            <a:ext cx="3841750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zh-CN" altLang="en-US" sz="3200">
                <a:solidFill>
                  <a:schemeClr val="tx2"/>
                </a:solidFill>
                <a:ea typeface="微软雅黑" pitchFamily="34" charset="-122"/>
              </a:rPr>
              <a:t>数字类型数据存储区</a:t>
            </a:r>
          </a:p>
        </p:txBody>
      </p:sp>
      <p:sp>
        <p:nvSpPr>
          <p:cNvPr id="20493" name="Text Box 20"/>
          <p:cNvSpPr txBox="1">
            <a:spLocks noChangeArrowheads="1"/>
          </p:cNvSpPr>
          <p:nvPr/>
        </p:nvSpPr>
        <p:spPr bwMode="auto">
          <a:xfrm>
            <a:off x="17135475" y="6713538"/>
            <a:ext cx="3841750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zh-CN" altLang="en-US" sz="3200">
                <a:solidFill>
                  <a:schemeClr val="tx2"/>
                </a:solidFill>
                <a:ea typeface="微软雅黑" pitchFamily="34" charset="-122"/>
              </a:rPr>
              <a:t>对象类型数据存储区</a:t>
            </a:r>
          </a:p>
        </p:txBody>
      </p:sp>
      <p:sp>
        <p:nvSpPr>
          <p:cNvPr id="20494" name="Text Box 21"/>
          <p:cNvSpPr txBox="1">
            <a:spLocks noChangeArrowheads="1"/>
          </p:cNvSpPr>
          <p:nvPr/>
        </p:nvSpPr>
        <p:spPr bwMode="auto">
          <a:xfrm>
            <a:off x="2398713" y="9540875"/>
            <a:ext cx="20018375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因此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javascript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中的数组元素是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在内存中的存储位置不连续的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	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5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1506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1507" name="Picture 6" descr="2012120300574116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70375" y="5489575"/>
            <a:ext cx="15336838" cy="1671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508" name="Text Box 16"/>
          <p:cNvSpPr txBox="1">
            <a:spLocks noChangeArrowheads="1"/>
          </p:cNvSpPr>
          <p:nvPr/>
        </p:nvSpPr>
        <p:spPr bwMode="auto">
          <a:xfrm>
            <a:off x="2111375" y="2681288"/>
            <a:ext cx="20018375" cy="1920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但是我们又不能按照内存地址来访问数组元素，那样会造成编程过程中的灾难。所以为了解决这个问题，我们按照下标的方式来对数组元素进行标记。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所以我们计算数组长度的时候只需要计算数组元素的个数即可。</a:t>
            </a:r>
          </a:p>
        </p:txBody>
      </p:sp>
      <p:sp>
        <p:nvSpPr>
          <p:cNvPr id="21509" name="Text Box 17"/>
          <p:cNvSpPr txBox="1">
            <a:spLocks noChangeArrowheads="1"/>
          </p:cNvSpPr>
          <p:nvPr/>
        </p:nvSpPr>
        <p:spPr bwMode="auto">
          <a:xfrm>
            <a:off x="2235200" y="9147175"/>
            <a:ext cx="20686713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总结：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javascript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数组在内存中的存储位置是不连续的，但是数组的下标是连续的。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2530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2531" name="Text Box 4"/>
          <p:cNvSpPr txBox="1">
            <a:spLocks noChangeArrowheads="1"/>
          </p:cNvSpPr>
          <p:nvPr/>
        </p:nvSpPr>
        <p:spPr bwMode="auto">
          <a:xfrm>
            <a:off x="2111375" y="2681288"/>
            <a:ext cx="20018375" cy="3749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根据上述原理，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javascript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给数组提供了一个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.length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属性来计算数组长度。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arr.length</a:t>
            </a:r>
          </a:p>
          <a:p>
            <a:pPr defTabSz="914400"/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ageArr = [18,24,30];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console.log(ageArr.length);//3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3554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3555" name="Text Box 5"/>
          <p:cNvSpPr txBox="1">
            <a:spLocks noChangeArrowheads="1"/>
          </p:cNvSpPr>
          <p:nvPr/>
        </p:nvSpPr>
        <p:spPr bwMode="auto">
          <a:xfrm>
            <a:off x="2111375" y="2681288"/>
            <a:ext cx="20018375" cy="557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length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是一个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可写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如果设置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length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长度小于数组本身长度，那么多余元素舍弃。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如果设置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length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长度大于数组本身长度，那么缺少元素用空位补齐。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如果设置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length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长度不是合法数值，那么会报错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Invalid array length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ageArr = [18,24,30];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ageArr.length = 2;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console.log(ageArr.length);//2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console.log(ageArr);//[18,24]</a:t>
            </a:r>
          </a:p>
        </p:txBody>
      </p:sp>
      <p:sp>
        <p:nvSpPr>
          <p:cNvPr id="23556" name="Text Box 7"/>
          <p:cNvSpPr txBox="1">
            <a:spLocks noChangeArrowheads="1"/>
          </p:cNvSpPr>
          <p:nvPr/>
        </p:nvSpPr>
        <p:spPr bwMode="auto">
          <a:xfrm>
            <a:off x="2830513" y="10171113"/>
            <a:ext cx="17391062" cy="1920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ageArr = [18,24,30];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ageArr.length = -1;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console.log(age.length);//Uncaught RangeError: Invalid array length(…)</a:t>
            </a:r>
          </a:p>
        </p:txBody>
      </p:sp>
      <p:sp>
        <p:nvSpPr>
          <p:cNvPr id="23557" name="Text Box 8"/>
          <p:cNvSpPr txBox="1">
            <a:spLocks noChangeArrowheads="1"/>
          </p:cNvSpPr>
          <p:nvPr/>
        </p:nvSpPr>
        <p:spPr bwMode="auto">
          <a:xfrm>
            <a:off x="11234738" y="5734050"/>
            <a:ext cx="9526587" cy="314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ageArr = [18];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ageArr.length = 3;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console.log(ageArr.length);//3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console.log(ageArr);//[18]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console.log(ageArr[1]);//undefined</a:t>
            </a:r>
            <a:endParaRPr lang="zh-CN" altLang="en-US" sz="400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4578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4579" name="Text Box 4"/>
          <p:cNvSpPr txBox="1">
            <a:spLocks noChangeArrowheads="1"/>
          </p:cNvSpPr>
          <p:nvPr/>
        </p:nvSpPr>
        <p:spPr bwMode="auto">
          <a:xfrm>
            <a:off x="1966913" y="2320925"/>
            <a:ext cx="213868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(3)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数组的遍历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580" name="Text Box 5"/>
          <p:cNvSpPr txBox="1">
            <a:spLocks noChangeArrowheads="1"/>
          </p:cNvSpPr>
          <p:nvPr/>
        </p:nvSpPr>
        <p:spPr bwMode="auto">
          <a:xfrm>
            <a:off x="2019300" y="3203575"/>
            <a:ext cx="20397788" cy="6188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如果想要连续访问数组中的每个元素，可以使用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for in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快速遍历。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heroArr = ['GreenJuPeople','BlackGuaFu','MetalXia'];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for(var 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index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in heroArr){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console.log(heroArr[index]);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}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GreenJuPeople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BlackGuaFu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MetalXia</a:t>
            </a:r>
          </a:p>
        </p:txBody>
      </p:sp>
      <p:sp>
        <p:nvSpPr>
          <p:cNvPr id="24581" name="Text Box 16"/>
          <p:cNvSpPr txBox="1">
            <a:spLocks noChangeArrowheads="1"/>
          </p:cNvSpPr>
          <p:nvPr/>
        </p:nvSpPr>
        <p:spPr bwMode="auto">
          <a:xfrm>
            <a:off x="1895475" y="11052175"/>
            <a:ext cx="21169313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zh-CN" altLang="en-US" sz="32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需要引起注意的是，</a:t>
            </a:r>
            <a:r>
              <a:rPr lang="en-US" altLang="zh-CN" sz="32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for in</a:t>
            </a:r>
            <a:r>
              <a:rPr lang="zh-CN" altLang="en-US" sz="32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循环遍历数组的时候，</a:t>
            </a:r>
            <a:r>
              <a:rPr lang="en-US" altLang="zh-CN" sz="32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for</a:t>
            </a:r>
            <a:r>
              <a:rPr lang="zh-CN" altLang="en-US" sz="32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循环中的</a:t>
            </a:r>
            <a:r>
              <a:rPr lang="en-US" altLang="zh-CN" sz="32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index</a:t>
            </a:r>
            <a:r>
              <a:rPr lang="zh-CN" altLang="en-US" sz="32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表示的数组的下标。并不是表示数组元素！</a:t>
            </a:r>
            <a:endParaRPr lang="zh-CN" altLang="en-US" sz="3200">
              <a:solidFill>
                <a:srgbClr val="FF0000"/>
              </a:solidFill>
              <a:ea typeface="微软雅黑" pitchFamily="34" charset="-122"/>
            </a:endParaRPr>
          </a:p>
        </p:txBody>
      </p:sp>
      <p:sp>
        <p:nvSpPr>
          <p:cNvPr id="24582" name="Line 17"/>
          <p:cNvSpPr>
            <a:spLocks noChangeShapeType="1"/>
          </p:cNvSpPr>
          <p:nvPr/>
        </p:nvSpPr>
        <p:spPr bwMode="auto">
          <a:xfrm flipH="1" flipV="1">
            <a:off x="6070600" y="5634038"/>
            <a:ext cx="6408738" cy="5327650"/>
          </a:xfrm>
          <a:prstGeom prst="line">
            <a:avLst/>
          </a:prstGeom>
          <a:noFill/>
          <a:ln w="7620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1409</TotalTime>
  <Words>2861</Words>
  <Application>WPS 演示</Application>
  <PresentationFormat>自定义</PresentationFormat>
  <Paragraphs>295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演示文稿设计模板</vt:lpstr>
      </vt:variant>
      <vt:variant>
        <vt:i4>2</vt:i4>
      </vt:variant>
      <vt:variant>
        <vt:lpstr>幻灯片标题</vt:lpstr>
      </vt:variant>
      <vt:variant>
        <vt:i4>28</vt:i4>
      </vt:variant>
    </vt:vector>
  </HeadingPairs>
  <TitlesOfParts>
    <vt:vector size="35" baseType="lpstr">
      <vt:lpstr>Arial</vt:lpstr>
      <vt:lpstr>Helvetica Light</vt:lpstr>
      <vt:lpstr>Calibri</vt:lpstr>
      <vt:lpstr>宋体</vt:lpstr>
      <vt:lpstr>微软雅黑</vt:lpstr>
      <vt:lpstr>White</vt:lpstr>
      <vt:lpstr>White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/>
  <cp:lastModifiedBy>AutoBVT</cp:lastModifiedBy>
  <cp:revision>168</cp:revision>
  <dcterms:created xsi:type="dcterms:W3CDTF">2016-04-18T00:59:08Z</dcterms:created>
  <dcterms:modified xsi:type="dcterms:W3CDTF">2017-11-28T00:59:19Z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2052-10.1.0.5559</vt:lpwstr>
  </property>
</Properties>
</file>